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79" r:id="rId3"/>
    <p:sldId id="276" r:id="rId4"/>
    <p:sldId id="275" r:id="rId5"/>
    <p:sldId id="277" r:id="rId6"/>
    <p:sldId id="259" r:id="rId7"/>
    <p:sldId id="282" r:id="rId8"/>
    <p:sldId id="280" r:id="rId9"/>
    <p:sldId id="28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4C12-B572-4F04-BFFE-DE2A6336625D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016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4C12-B572-4F04-BFFE-DE2A6336625D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649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4C12-B572-4F04-BFFE-DE2A6336625D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163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4C12-B572-4F04-BFFE-DE2A6336625D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699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4C12-B572-4F04-BFFE-DE2A6336625D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50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4C12-B572-4F04-BFFE-DE2A6336625D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3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4C12-B572-4F04-BFFE-DE2A6336625D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02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4C12-B572-4F04-BFFE-DE2A6336625D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811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4C12-B572-4F04-BFFE-DE2A6336625D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357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4C12-B572-4F04-BFFE-DE2A6336625D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028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4C12-B572-4F04-BFFE-DE2A6336625D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010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04C12-B572-4F04-BFFE-DE2A6336625D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3AEE6-C01D-4645-8F02-ABD4914F7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91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community.rstudio.com/t/why-cant-ggplot2-use/4372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78F3A12-82ED-4803-B797-AA839003AA33}"/>
              </a:ext>
            </a:extLst>
          </p:cNvPr>
          <p:cNvSpPr txBox="1">
            <a:spLocks/>
          </p:cNvSpPr>
          <p:nvPr/>
        </p:nvSpPr>
        <p:spPr>
          <a:xfrm>
            <a:off x="838200" y="318875"/>
            <a:ext cx="10515600" cy="7114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err="1"/>
              <a:t>Visualización</a:t>
            </a:r>
            <a:r>
              <a:rPr lang="en-US" sz="4400" dirty="0"/>
              <a:t> de </a:t>
            </a:r>
            <a:r>
              <a:rPr lang="en-US" sz="4400" dirty="0" err="1"/>
              <a:t>datos</a:t>
            </a:r>
            <a:endParaRPr lang="en-US" sz="4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CA9529-82A3-4B54-AD5F-6B1C06C407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6790" y="2170243"/>
            <a:ext cx="7158420" cy="2641174"/>
          </a:xfrm>
          <a:prstGeom prst="rect">
            <a:avLst/>
          </a:prstGeom>
        </p:spPr>
      </p:pic>
      <p:sp>
        <p:nvSpPr>
          <p:cNvPr id="6" name="Arc 5">
            <a:extLst>
              <a:ext uri="{FF2B5EF4-FFF2-40B4-BE49-F238E27FC236}">
                <a16:creationId xmlns:a16="http://schemas.microsoft.com/office/drawing/2014/main" id="{898FEF2C-C4DF-4BA5-912A-80A97E96025C}"/>
              </a:ext>
            </a:extLst>
          </p:cNvPr>
          <p:cNvSpPr/>
          <p:nvPr/>
        </p:nvSpPr>
        <p:spPr>
          <a:xfrm>
            <a:off x="6454066" y="2485748"/>
            <a:ext cx="1186647" cy="454947"/>
          </a:xfrm>
          <a:prstGeom prst="arc">
            <a:avLst>
              <a:gd name="adj1" fmla="val 12827"/>
              <a:gd name="adj2" fmla="val 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786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A094E-8D0A-48D6-B042-940704B155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161" y="1527242"/>
            <a:ext cx="6274341" cy="5072571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Parte</a:t>
            </a:r>
            <a:r>
              <a:rPr lang="en-US" dirty="0"/>
              <a:t> del </a:t>
            </a:r>
            <a:r>
              <a:rPr lang="en-US" dirty="0" err="1"/>
              <a:t>tidyverse</a:t>
            </a:r>
            <a:endParaRPr lang="en-US" dirty="0"/>
          </a:p>
          <a:p>
            <a:endParaRPr lang="en-US" dirty="0"/>
          </a:p>
          <a:p>
            <a:r>
              <a:rPr lang="en-US" dirty="0"/>
              <a:t>Produce </a:t>
            </a:r>
            <a:r>
              <a:rPr lang="en-US" dirty="0" err="1"/>
              <a:t>gráficos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forma de </a:t>
            </a:r>
            <a:r>
              <a:rPr lang="en-US" dirty="0" err="1"/>
              <a:t>capas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Utiliza</a:t>
            </a:r>
            <a:r>
              <a:rPr lang="en-US" dirty="0"/>
              <a:t> una “</a:t>
            </a:r>
            <a:r>
              <a:rPr lang="en-US" dirty="0" err="1"/>
              <a:t>gramática</a:t>
            </a:r>
            <a:r>
              <a:rPr lang="en-US" dirty="0"/>
              <a:t>” </a:t>
            </a:r>
            <a:r>
              <a:rPr lang="en-US" dirty="0" err="1"/>
              <a:t>subyacente</a:t>
            </a:r>
            <a:r>
              <a:rPr lang="en-US" dirty="0"/>
              <a:t> para </a:t>
            </a:r>
            <a:r>
              <a:rPr lang="en-US" dirty="0" err="1"/>
              <a:t>construir</a:t>
            </a:r>
            <a:r>
              <a:rPr lang="en-US" dirty="0"/>
              <a:t> </a:t>
            </a:r>
            <a:r>
              <a:rPr lang="en-US" dirty="0" err="1"/>
              <a:t>gráficos</a:t>
            </a:r>
            <a:r>
              <a:rPr lang="en-US" dirty="0"/>
              <a:t> </a:t>
            </a:r>
            <a:r>
              <a:rPr lang="en-US" dirty="0" err="1"/>
              <a:t>parte</a:t>
            </a:r>
            <a:r>
              <a:rPr lang="en-US" dirty="0"/>
              <a:t> por </a:t>
            </a:r>
            <a:r>
              <a:rPr lang="en-US" dirty="0" err="1"/>
              <a:t>parte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lugar</a:t>
            </a:r>
            <a:r>
              <a:rPr lang="en-US" dirty="0"/>
              <a:t> de </a:t>
            </a:r>
            <a:r>
              <a:rPr lang="en-US" dirty="0" err="1"/>
              <a:t>proporcionar</a:t>
            </a:r>
            <a:r>
              <a:rPr lang="en-US" dirty="0"/>
              <a:t> </a:t>
            </a:r>
            <a:r>
              <a:rPr lang="en-US" dirty="0" err="1"/>
              <a:t>gráficos</a:t>
            </a:r>
            <a:r>
              <a:rPr lang="en-US" dirty="0"/>
              <a:t> </a:t>
            </a:r>
            <a:r>
              <a:rPr lang="en-US" dirty="0" err="1"/>
              <a:t>prefabricados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Suficientemente</a:t>
            </a:r>
            <a:r>
              <a:rPr lang="en-US" dirty="0"/>
              <a:t> </a:t>
            </a:r>
            <a:r>
              <a:rPr lang="en-US" dirty="0" err="1"/>
              <a:t>fácil</a:t>
            </a:r>
            <a:r>
              <a:rPr lang="en-US" dirty="0"/>
              <a:t> para </a:t>
            </a:r>
            <a:r>
              <a:rPr lang="en-US" dirty="0" err="1"/>
              <a:t>usarlo</a:t>
            </a:r>
            <a:r>
              <a:rPr lang="en-US" dirty="0"/>
              <a:t> sin </a:t>
            </a:r>
            <a:r>
              <a:rPr lang="en-US" dirty="0" err="1"/>
              <a:t>conocer</a:t>
            </a:r>
            <a:r>
              <a:rPr lang="en-US" dirty="0"/>
              <a:t> la </a:t>
            </a:r>
            <a:r>
              <a:rPr lang="en-US" dirty="0" err="1"/>
              <a:t>gramática</a:t>
            </a:r>
            <a:r>
              <a:rPr lang="en-US" dirty="0"/>
              <a:t> </a:t>
            </a:r>
            <a:r>
              <a:rPr lang="en-US" dirty="0" err="1"/>
              <a:t>subyacente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51368B3-7B55-4DE6-B3BB-E20784C08E2A}"/>
              </a:ext>
            </a:extLst>
          </p:cNvPr>
          <p:cNvSpPr txBox="1">
            <a:spLocks/>
          </p:cNvSpPr>
          <p:nvPr/>
        </p:nvSpPr>
        <p:spPr>
          <a:xfrm>
            <a:off x="4526250" y="258187"/>
            <a:ext cx="3139500" cy="837291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onsolas" panose="020B0609020204030204" pitchFamily="49" charset="0"/>
              </a:rPr>
              <a:t>ggplot2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24E1C50-6FEB-4B35-9CC8-DA9BF64D041F}"/>
              </a:ext>
            </a:extLst>
          </p:cNvPr>
          <p:cNvGrpSpPr/>
          <p:nvPr/>
        </p:nvGrpSpPr>
        <p:grpSpPr>
          <a:xfrm>
            <a:off x="6772075" y="2373549"/>
            <a:ext cx="4734125" cy="2715198"/>
            <a:chOff x="2814540" y="2095793"/>
            <a:chExt cx="6504556" cy="3654435"/>
          </a:xfrm>
        </p:grpSpPr>
        <p:pic>
          <p:nvPicPr>
            <p:cNvPr id="6" name="Picture 6" descr="Resultado de imagen para tidyverse">
              <a:extLst>
                <a:ext uri="{FF2B5EF4-FFF2-40B4-BE49-F238E27FC236}">
                  <a16:creationId xmlns:a16="http://schemas.microsoft.com/office/drawing/2014/main" id="{4919DA3C-6A07-4E08-82D3-91BB3B0187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3694" y="2095793"/>
              <a:ext cx="3185402" cy="36398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Resultado de imagen para ggplot2">
              <a:extLst>
                <a:ext uri="{FF2B5EF4-FFF2-40B4-BE49-F238E27FC236}">
                  <a16:creationId xmlns:a16="http://schemas.microsoft.com/office/drawing/2014/main" id="{0C70606A-9025-40E8-B97C-0F0291B76E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4540" y="2110385"/>
              <a:ext cx="3185402" cy="36398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72394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D0A1F-08E3-41A5-B157-47F1F99541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EF3564-457C-432B-93AE-CEB536B252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Resultado de imagen para grammar of graphics cover">
            <a:extLst>
              <a:ext uri="{FF2B5EF4-FFF2-40B4-BE49-F238E27FC236}">
                <a16:creationId xmlns:a16="http://schemas.microsoft.com/office/drawing/2014/main" id="{46339340-9E24-43F5-90AF-38C7CC29E2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515" y="331349"/>
            <a:ext cx="4713862" cy="6023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ggplot2: Elegant Graphics for Data Analysis">
            <a:extLst>
              <a:ext uri="{FF2B5EF4-FFF2-40B4-BE49-F238E27FC236}">
                <a16:creationId xmlns:a16="http://schemas.microsoft.com/office/drawing/2014/main" id="{11CEF9D1-EF95-411B-B9EC-68BD76854E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6" r="32780"/>
          <a:stretch/>
        </p:blipFill>
        <p:spPr bwMode="auto">
          <a:xfrm>
            <a:off x="6964600" y="342608"/>
            <a:ext cx="3968885" cy="600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749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70876-A58B-4EEA-A9A4-197BE9C88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064" y="267848"/>
            <a:ext cx="11669872" cy="127736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/>
              <a:t>Componentes</a:t>
            </a:r>
            <a:r>
              <a:rPr lang="en-US" dirty="0"/>
              <a:t> de </a:t>
            </a:r>
            <a:r>
              <a:rPr lang="en-US" dirty="0">
                <a:latin typeface="Consolas" panose="020B0609020204030204" pitchFamily="49" charset="0"/>
              </a:rPr>
              <a:t>ggplot2</a:t>
            </a:r>
            <a:r>
              <a:rPr lang="en-US" dirty="0"/>
              <a:t> </a:t>
            </a:r>
            <a:r>
              <a:rPr lang="en-US" dirty="0" err="1"/>
              <a:t>basados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“Grammar of graphics”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793C9-5FE0-4A4D-A9C8-5FB68E8D23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063" y="1642492"/>
            <a:ext cx="8270093" cy="5069593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n-US" sz="1600" dirty="0"/>
              <a:t>Los </a:t>
            </a:r>
            <a:r>
              <a:rPr lang="en-US" sz="1600" b="1" dirty="0" err="1"/>
              <a:t>datos</a:t>
            </a:r>
            <a:r>
              <a:rPr lang="en-US" sz="1600" dirty="0"/>
              <a:t> (</a:t>
            </a:r>
            <a:r>
              <a:rPr lang="en-US" sz="1600" i="1" dirty="0"/>
              <a:t>data</a:t>
            </a:r>
            <a:r>
              <a:rPr lang="en-US" sz="1600" dirty="0"/>
              <a:t>) a </a:t>
            </a:r>
            <a:r>
              <a:rPr lang="en-US" sz="1600" dirty="0" err="1"/>
              <a:t>graficar</a:t>
            </a:r>
            <a:endParaRPr lang="en-US" sz="1600" dirty="0"/>
          </a:p>
          <a:p>
            <a:pPr>
              <a:lnSpc>
                <a:spcPct val="170000"/>
              </a:lnSpc>
            </a:pPr>
            <a:r>
              <a:rPr lang="en-US" sz="1600" dirty="0"/>
              <a:t>Conjunto de variables que </a:t>
            </a:r>
            <a:r>
              <a:rPr lang="en-US" sz="1600" dirty="0" err="1"/>
              <a:t>definirán</a:t>
            </a:r>
            <a:r>
              <a:rPr lang="en-US" sz="1600" dirty="0"/>
              <a:t> la </a:t>
            </a:r>
            <a:r>
              <a:rPr lang="en-US" sz="1600" b="1" dirty="0" err="1"/>
              <a:t>apariencia</a:t>
            </a:r>
            <a:r>
              <a:rPr lang="en-US" sz="1600" dirty="0"/>
              <a:t> (</a:t>
            </a:r>
            <a:r>
              <a:rPr lang="en-US" sz="1600" i="1" dirty="0"/>
              <a:t>aesthetics</a:t>
            </a:r>
            <a:r>
              <a:rPr lang="en-US" sz="1600" dirty="0"/>
              <a:t>) de los </a:t>
            </a:r>
            <a:r>
              <a:rPr lang="en-US" sz="1600" dirty="0" err="1"/>
              <a:t>objetos</a:t>
            </a:r>
            <a:r>
              <a:rPr lang="en-US" sz="1600" dirty="0"/>
              <a:t> </a:t>
            </a:r>
            <a:r>
              <a:rPr lang="en-US" sz="1600" dirty="0" err="1"/>
              <a:t>geométricos</a:t>
            </a:r>
            <a:r>
              <a:rPr lang="en-US" sz="1600" dirty="0"/>
              <a:t> </a:t>
            </a:r>
            <a:endParaRPr lang="en-US" sz="1600" b="1" dirty="0"/>
          </a:p>
          <a:p>
            <a:pPr>
              <a:lnSpc>
                <a:spcPct val="170000"/>
              </a:lnSpc>
            </a:pPr>
            <a:r>
              <a:rPr lang="en-US" sz="1600" b="1" dirty="0" err="1"/>
              <a:t>Objetos</a:t>
            </a:r>
            <a:r>
              <a:rPr lang="en-US" sz="1600" b="1" dirty="0"/>
              <a:t> </a:t>
            </a:r>
            <a:r>
              <a:rPr lang="en-US" sz="1600" b="1" dirty="0" err="1"/>
              <a:t>geométricos</a:t>
            </a:r>
            <a:r>
              <a:rPr lang="en-US" sz="1600" dirty="0"/>
              <a:t> (</a:t>
            </a:r>
            <a:r>
              <a:rPr lang="en-US" sz="1600" i="1" dirty="0"/>
              <a:t>geometric objects</a:t>
            </a:r>
            <a:r>
              <a:rPr lang="en-US" sz="1600" dirty="0"/>
              <a:t>) que </a:t>
            </a:r>
            <a:r>
              <a:rPr lang="en-US" sz="1600" dirty="0" err="1"/>
              <a:t>aparecerán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el </a:t>
            </a:r>
            <a:r>
              <a:rPr lang="en-US" sz="1600" dirty="0" err="1"/>
              <a:t>gráfico</a:t>
            </a:r>
            <a:r>
              <a:rPr lang="en-US" sz="1600" dirty="0"/>
              <a:t> (</a:t>
            </a:r>
            <a:r>
              <a:rPr lang="en-US" sz="1600" dirty="0" err="1"/>
              <a:t>circulos</a:t>
            </a:r>
            <a:r>
              <a:rPr lang="en-US" sz="1600" dirty="0"/>
              <a:t>, </a:t>
            </a:r>
            <a:r>
              <a:rPr lang="en-US" sz="1600" dirty="0" err="1"/>
              <a:t>lineas</a:t>
            </a:r>
            <a:r>
              <a:rPr lang="en-US" sz="1600" dirty="0"/>
              <a:t>, etc.)</a:t>
            </a:r>
          </a:p>
          <a:p>
            <a:pPr>
              <a:lnSpc>
                <a:spcPct val="170000"/>
              </a:lnSpc>
            </a:pPr>
            <a:r>
              <a:rPr lang="en-US" sz="1600" dirty="0"/>
              <a:t>Un </a:t>
            </a:r>
            <a:r>
              <a:rPr lang="en-US" sz="1600" b="1" dirty="0" err="1"/>
              <a:t>ajuste</a:t>
            </a:r>
            <a:r>
              <a:rPr lang="en-US" sz="1600" b="1" dirty="0"/>
              <a:t> de </a:t>
            </a:r>
            <a:r>
              <a:rPr lang="en-US" sz="1600" b="1" dirty="0" err="1"/>
              <a:t>posición</a:t>
            </a:r>
            <a:r>
              <a:rPr lang="en-US" sz="1600" dirty="0"/>
              <a:t> (</a:t>
            </a:r>
            <a:r>
              <a:rPr lang="en-US" sz="1600" i="1" dirty="0"/>
              <a:t>position adjustment</a:t>
            </a:r>
            <a:r>
              <a:rPr lang="en-US" sz="1600" dirty="0"/>
              <a:t>) para </a:t>
            </a:r>
            <a:r>
              <a:rPr lang="en-US" sz="1600" dirty="0" err="1"/>
              <a:t>ubicar</a:t>
            </a:r>
            <a:r>
              <a:rPr lang="en-US" sz="1600" dirty="0"/>
              <a:t> para </a:t>
            </a:r>
            <a:r>
              <a:rPr lang="en-US" sz="1600" dirty="0" err="1"/>
              <a:t>objeto</a:t>
            </a:r>
            <a:r>
              <a:rPr lang="en-US" sz="1600" dirty="0"/>
              <a:t> </a:t>
            </a:r>
            <a:r>
              <a:rPr lang="en-US" sz="1600" dirty="0" err="1"/>
              <a:t>geométrico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el </a:t>
            </a:r>
            <a:r>
              <a:rPr lang="en-US" sz="1600" dirty="0" err="1"/>
              <a:t>gráfico</a:t>
            </a:r>
            <a:endParaRPr lang="en-US" sz="1600" b="1" dirty="0"/>
          </a:p>
          <a:p>
            <a:pPr>
              <a:lnSpc>
                <a:spcPct val="170000"/>
              </a:lnSpc>
            </a:pPr>
            <a:r>
              <a:rPr lang="en-US" sz="1600" dirty="0"/>
              <a:t>Una</a:t>
            </a:r>
            <a:r>
              <a:rPr lang="en-US" sz="1600" b="1" dirty="0"/>
              <a:t> </a:t>
            </a:r>
            <a:r>
              <a:rPr lang="en-US" sz="1600" b="1" dirty="0" err="1"/>
              <a:t>escala</a:t>
            </a:r>
            <a:r>
              <a:rPr lang="en-US" sz="1600" b="1" dirty="0"/>
              <a:t> </a:t>
            </a:r>
            <a:r>
              <a:rPr lang="en-US" sz="1600" dirty="0"/>
              <a:t>(</a:t>
            </a:r>
            <a:r>
              <a:rPr lang="en-US" sz="1600" i="1" dirty="0"/>
              <a:t>scale</a:t>
            </a:r>
            <a:r>
              <a:rPr lang="en-US" sz="1600" dirty="0"/>
              <a:t>), o </a:t>
            </a:r>
            <a:r>
              <a:rPr lang="en-US" sz="1600" dirty="0" err="1"/>
              <a:t>rango</a:t>
            </a:r>
            <a:r>
              <a:rPr lang="en-US" sz="1600" dirty="0"/>
              <a:t> de </a:t>
            </a:r>
            <a:r>
              <a:rPr lang="en-US" sz="1600" dirty="0" err="1"/>
              <a:t>valores</a:t>
            </a:r>
            <a:r>
              <a:rPr lang="en-US" sz="1600" dirty="0"/>
              <a:t>, para </a:t>
            </a:r>
            <a:r>
              <a:rPr lang="en-US" sz="1600" dirty="0" err="1"/>
              <a:t>cada</a:t>
            </a:r>
            <a:r>
              <a:rPr lang="en-US" sz="1600" dirty="0"/>
              <a:t> </a:t>
            </a:r>
            <a:r>
              <a:rPr lang="en-US" sz="1600" i="1" dirty="0"/>
              <a:t>aesthetics </a:t>
            </a:r>
            <a:r>
              <a:rPr lang="en-US" sz="1600" dirty="0"/>
              <a:t>que se use</a:t>
            </a:r>
          </a:p>
          <a:p>
            <a:pPr>
              <a:lnSpc>
                <a:spcPct val="170000"/>
              </a:lnSpc>
            </a:pPr>
            <a:r>
              <a:rPr lang="en-US" sz="1600" b="1" dirty="0"/>
              <a:t>Sistema de </a:t>
            </a:r>
            <a:r>
              <a:rPr lang="en-US" sz="1600" b="1" dirty="0" err="1"/>
              <a:t>coordenadas</a:t>
            </a:r>
            <a:r>
              <a:rPr lang="en-US" sz="1600" dirty="0"/>
              <a:t> (</a:t>
            </a:r>
            <a:r>
              <a:rPr lang="en-US" sz="1600" i="1" dirty="0"/>
              <a:t>coordinate system</a:t>
            </a:r>
            <a:r>
              <a:rPr lang="en-US" sz="1600" dirty="0"/>
              <a:t>) para organizer los </a:t>
            </a:r>
            <a:r>
              <a:rPr lang="en-US" sz="1600" dirty="0" err="1"/>
              <a:t>objetos</a:t>
            </a:r>
            <a:r>
              <a:rPr lang="en-US" sz="1600" dirty="0"/>
              <a:t> </a:t>
            </a:r>
            <a:r>
              <a:rPr lang="en-US" sz="1600" dirty="0" err="1"/>
              <a:t>geométricos</a:t>
            </a:r>
            <a:r>
              <a:rPr lang="en-US" sz="1600" dirty="0"/>
              <a:t> </a:t>
            </a:r>
          </a:p>
          <a:p>
            <a:pPr>
              <a:lnSpc>
                <a:spcPct val="170000"/>
              </a:lnSpc>
            </a:pPr>
            <a:r>
              <a:rPr lang="en-US" sz="1600" b="1" dirty="0" err="1"/>
              <a:t>Facetas</a:t>
            </a:r>
            <a:r>
              <a:rPr lang="en-US" sz="1600" b="1" dirty="0"/>
              <a:t> </a:t>
            </a:r>
            <a:r>
              <a:rPr lang="en-US" sz="1600" dirty="0"/>
              <a:t>(</a:t>
            </a:r>
            <a:r>
              <a:rPr lang="en-US" sz="1600" i="1" dirty="0"/>
              <a:t>facets</a:t>
            </a:r>
            <a:r>
              <a:rPr lang="en-US" sz="1600" dirty="0"/>
              <a:t>) o </a:t>
            </a:r>
            <a:r>
              <a:rPr lang="en-US" sz="1600" dirty="0" err="1"/>
              <a:t>agrupación</a:t>
            </a:r>
            <a:r>
              <a:rPr lang="en-US" sz="1600" dirty="0"/>
              <a:t> de </a:t>
            </a:r>
            <a:r>
              <a:rPr lang="en-US" sz="1600" dirty="0" err="1"/>
              <a:t>datos</a:t>
            </a:r>
            <a:r>
              <a:rPr lang="en-US" sz="1600" dirty="0"/>
              <a:t> a </a:t>
            </a:r>
            <a:r>
              <a:rPr lang="en-US" sz="1600" dirty="0" err="1"/>
              <a:t>mostrar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un </a:t>
            </a:r>
            <a:r>
              <a:rPr lang="en-US" sz="1600" dirty="0" err="1"/>
              <a:t>gráfico</a:t>
            </a:r>
            <a:endParaRPr lang="en-US" sz="1600" dirty="0"/>
          </a:p>
          <a:p>
            <a:pPr>
              <a:lnSpc>
                <a:spcPct val="170000"/>
              </a:lnSpc>
            </a:pPr>
            <a:r>
              <a:rPr lang="en-US" sz="1600" b="1" dirty="0" err="1"/>
              <a:t>Transformaciones</a:t>
            </a:r>
            <a:r>
              <a:rPr lang="en-US" sz="1600" b="1" dirty="0"/>
              <a:t> </a:t>
            </a:r>
            <a:r>
              <a:rPr lang="en-US" sz="1600" b="1" dirty="0" err="1"/>
              <a:t>estadísticas</a:t>
            </a:r>
            <a:r>
              <a:rPr lang="en-US" sz="1600" b="1" dirty="0"/>
              <a:t> </a:t>
            </a:r>
            <a:r>
              <a:rPr lang="en-US" sz="1600" dirty="0"/>
              <a:t>(</a:t>
            </a:r>
            <a:r>
              <a:rPr lang="en-US" sz="1600" i="1" dirty="0"/>
              <a:t>statistical transformation</a:t>
            </a:r>
            <a:r>
              <a:rPr lang="en-US" sz="1600" dirty="0"/>
              <a:t>) </a:t>
            </a:r>
            <a:r>
              <a:rPr lang="en-US" sz="1600" dirty="0" err="1"/>
              <a:t>necesarias</a:t>
            </a:r>
            <a:r>
              <a:rPr lang="en-US" sz="1600" dirty="0"/>
              <a:t> para calculary </a:t>
            </a:r>
            <a:r>
              <a:rPr lang="en-US" sz="1600" dirty="0" err="1"/>
              <a:t>valores</a:t>
            </a:r>
            <a:r>
              <a:rPr lang="en-US" sz="1600" dirty="0"/>
              <a:t> a </a:t>
            </a:r>
            <a:r>
              <a:rPr lang="en-US" sz="1600" dirty="0" err="1"/>
              <a:t>usar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el </a:t>
            </a:r>
            <a:r>
              <a:rPr lang="en-US" sz="1600" dirty="0" err="1"/>
              <a:t>gráfico</a:t>
            </a:r>
            <a:endParaRPr lang="en-US" sz="1600" dirty="0"/>
          </a:p>
        </p:txBody>
      </p:sp>
      <p:pic>
        <p:nvPicPr>
          <p:cNvPr id="9" name="Picture 4" descr="Resultado de imagen para grammar of graphics">
            <a:extLst>
              <a:ext uri="{FF2B5EF4-FFF2-40B4-BE49-F238E27FC236}">
                <a16:creationId xmlns:a16="http://schemas.microsoft.com/office/drawing/2014/main" id="{5CC65A14-A35A-4397-BF2A-C688B190DA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698" y="2064865"/>
            <a:ext cx="3787302" cy="2728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575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349356-E10A-4968-B613-23F874BD3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3521"/>
            <a:ext cx="10515600" cy="1513656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s-419" dirty="0"/>
              <a:t>Llamar a la función </a:t>
            </a:r>
            <a:r>
              <a:rPr lang="es-419" dirty="0" err="1"/>
              <a:t>ggplot</a:t>
            </a:r>
            <a:r>
              <a:rPr lang="es-419" dirty="0"/>
              <a:t>()</a:t>
            </a:r>
          </a:p>
          <a:p>
            <a:pPr marL="514350" indent="-514350">
              <a:buAutoNum type="arabicPeriod"/>
            </a:pPr>
            <a:r>
              <a:rPr lang="es-419" dirty="0"/>
              <a:t>Especificar las variables a mapear para la apariencia (</a:t>
            </a:r>
            <a:r>
              <a:rPr lang="es-419" dirty="0" err="1"/>
              <a:t>aesthetics</a:t>
            </a:r>
            <a:r>
              <a:rPr lang="es-419" dirty="0"/>
              <a:t>)</a:t>
            </a:r>
          </a:p>
          <a:p>
            <a:pPr marL="514350" indent="-514350">
              <a:buAutoNum type="arabicPeriod"/>
            </a:pPr>
            <a:r>
              <a:rPr lang="es-419" dirty="0"/>
              <a:t>Agregar capas de objetos geométricos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s-419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761E984-A7F8-446D-B8B8-F2966C3EE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785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/>
              <a:t>Pasos</a:t>
            </a:r>
            <a:r>
              <a:rPr lang="en-US" dirty="0"/>
              <a:t> </a:t>
            </a:r>
            <a:r>
              <a:rPr lang="en-US" dirty="0" err="1"/>
              <a:t>básicos</a:t>
            </a:r>
            <a:r>
              <a:rPr lang="en-US" dirty="0"/>
              <a:t> para </a:t>
            </a:r>
            <a:r>
              <a:rPr lang="en-US" dirty="0" err="1"/>
              <a:t>crear</a:t>
            </a:r>
            <a:r>
              <a:rPr lang="en-US" dirty="0"/>
              <a:t> </a:t>
            </a:r>
            <a:r>
              <a:rPr lang="en-US" dirty="0" err="1"/>
              <a:t>gráficos</a:t>
            </a:r>
            <a:r>
              <a:rPr lang="en-US" dirty="0"/>
              <a:t> con </a:t>
            </a:r>
            <a:r>
              <a:rPr lang="en-US" dirty="0">
                <a:latin typeface="Consolas" panose="020B0609020204030204" pitchFamily="49" charset="0"/>
              </a:rPr>
              <a:t>ggplot2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C813DC-9956-4750-8AD0-F2E0CA70C9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827408"/>
            <a:ext cx="2890472" cy="24001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204432-82DD-45D1-82CA-8CE6D96F3A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8581" y="3784983"/>
            <a:ext cx="2992655" cy="2485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353F0B2-4C86-46F1-B435-54DD2B5AB3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1146" y="3742455"/>
            <a:ext cx="2992654" cy="2484999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2DE8326-9BB6-4697-91B4-700163C26B1C}"/>
              </a:ext>
            </a:extLst>
          </p:cNvPr>
          <p:cNvSpPr txBox="1">
            <a:spLocks/>
          </p:cNvSpPr>
          <p:nvPr/>
        </p:nvSpPr>
        <p:spPr>
          <a:xfrm>
            <a:off x="838199" y="3291307"/>
            <a:ext cx="2890472" cy="53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dirty="0"/>
              <a:t>1. “</a:t>
            </a:r>
            <a:r>
              <a:rPr lang="en-US" sz="1400" dirty="0" err="1"/>
              <a:t>Lienzo</a:t>
            </a:r>
            <a:r>
              <a:rPr lang="en-US" sz="1400" dirty="0"/>
              <a:t>” </a:t>
            </a:r>
            <a:r>
              <a:rPr lang="en-US" sz="1400" dirty="0" err="1"/>
              <a:t>donde</a:t>
            </a:r>
            <a:r>
              <a:rPr lang="en-US" sz="1400" dirty="0"/>
              <a:t> se </a:t>
            </a:r>
            <a:r>
              <a:rPr lang="en-US" sz="1400" dirty="0" err="1"/>
              <a:t>construirá</a:t>
            </a:r>
            <a:r>
              <a:rPr lang="en-US" sz="1400" dirty="0"/>
              <a:t> el </a:t>
            </a:r>
            <a:r>
              <a:rPr lang="en-US" sz="1400" dirty="0" err="1"/>
              <a:t>gráfico</a:t>
            </a:r>
            <a:endParaRPr lang="en-US" sz="1400" dirty="0"/>
          </a:p>
          <a:p>
            <a:pPr marL="514350" indent="-514350">
              <a:buFont typeface="Arial" panose="020B0604020202020204" pitchFamily="34" charset="0"/>
              <a:buAutoNum type="arabicPeriod"/>
            </a:pPr>
            <a:endParaRPr lang="es-419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7187F8-F2A4-4ED1-BC15-13126FF39D0F}"/>
              </a:ext>
            </a:extLst>
          </p:cNvPr>
          <p:cNvSpPr txBox="1">
            <a:spLocks/>
          </p:cNvSpPr>
          <p:nvPr/>
        </p:nvSpPr>
        <p:spPr>
          <a:xfrm>
            <a:off x="4650764" y="3246461"/>
            <a:ext cx="2890472" cy="53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dirty="0"/>
              <a:t>2. “</a:t>
            </a:r>
            <a:r>
              <a:rPr lang="en-US" sz="1400" dirty="0" err="1"/>
              <a:t>Lienzo</a:t>
            </a:r>
            <a:r>
              <a:rPr lang="en-US" sz="1400" dirty="0"/>
              <a:t>” + variables </a:t>
            </a:r>
            <a:r>
              <a:rPr lang="en-US" sz="1400" dirty="0" err="1"/>
              <a:t>mapeadas</a:t>
            </a:r>
            <a:r>
              <a:rPr lang="en-US" sz="1400" dirty="0"/>
              <a:t> </a:t>
            </a:r>
            <a:r>
              <a:rPr lang="en-US" sz="1400" dirty="0" err="1"/>
              <a:t>en</a:t>
            </a:r>
            <a:r>
              <a:rPr lang="en-US" sz="1400" dirty="0"/>
              <a:t> los </a:t>
            </a:r>
            <a:r>
              <a:rPr lang="en-US" sz="1400" dirty="0" err="1"/>
              <a:t>ejes</a:t>
            </a:r>
            <a:r>
              <a:rPr lang="en-US" sz="1400" dirty="0"/>
              <a:t> “x” e “y”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endParaRPr lang="es-419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034E3B8-1CBF-4391-B3D8-22CD099D1B73}"/>
              </a:ext>
            </a:extLst>
          </p:cNvPr>
          <p:cNvSpPr txBox="1">
            <a:spLocks/>
          </p:cNvSpPr>
          <p:nvPr/>
        </p:nvSpPr>
        <p:spPr>
          <a:xfrm>
            <a:off x="787108" y="6224823"/>
            <a:ext cx="2890472" cy="53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dirty="0" err="1">
                <a:latin typeface="Consolas" panose="020B0609020204030204" pitchFamily="49" charset="0"/>
              </a:rPr>
              <a:t>ggplot</a:t>
            </a:r>
            <a:r>
              <a:rPr lang="en-US" sz="1200" dirty="0">
                <a:latin typeface="Consolas" panose="020B0609020204030204" pitchFamily="49" charset="0"/>
              </a:rPr>
              <a:t>(mpg)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endParaRPr lang="es-419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52A6BF4-3197-47EE-BA91-627C97ADBFFA}"/>
              </a:ext>
            </a:extLst>
          </p:cNvPr>
          <p:cNvSpPr txBox="1">
            <a:spLocks/>
          </p:cNvSpPr>
          <p:nvPr/>
        </p:nvSpPr>
        <p:spPr>
          <a:xfrm>
            <a:off x="4650764" y="6153487"/>
            <a:ext cx="2890472" cy="53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dirty="0" err="1">
                <a:latin typeface="Consolas" panose="020B0609020204030204" pitchFamily="49" charset="0"/>
              </a:rPr>
              <a:t>ggplot</a:t>
            </a:r>
            <a:r>
              <a:rPr lang="en-US" sz="1200" dirty="0">
                <a:latin typeface="Consolas" panose="020B0609020204030204" pitchFamily="49" charset="0"/>
              </a:rPr>
              <a:t>(mpg, </a:t>
            </a:r>
            <a:r>
              <a:rPr lang="en-US" sz="1200" dirty="0" err="1">
                <a:latin typeface="Consolas" panose="020B0609020204030204" pitchFamily="49" charset="0"/>
              </a:rPr>
              <a:t>aes</a:t>
            </a:r>
            <a:r>
              <a:rPr lang="en-US" sz="1200" dirty="0">
                <a:latin typeface="Consolas" panose="020B0609020204030204" pitchFamily="49" charset="0"/>
              </a:rPr>
              <a:t>(x=</a:t>
            </a:r>
            <a:r>
              <a:rPr lang="en-US" sz="1200" dirty="0" err="1">
                <a:latin typeface="Consolas" panose="020B0609020204030204" pitchFamily="49" charset="0"/>
              </a:rPr>
              <a:t>displ</a:t>
            </a:r>
            <a:r>
              <a:rPr lang="en-US" sz="1200" dirty="0">
                <a:latin typeface="Consolas" panose="020B0609020204030204" pitchFamily="49" charset="0"/>
              </a:rPr>
              <a:t>, y=</a:t>
            </a:r>
            <a:r>
              <a:rPr lang="en-US" sz="1200" dirty="0" err="1">
                <a:latin typeface="Consolas" panose="020B0609020204030204" pitchFamily="49" charset="0"/>
              </a:rPr>
              <a:t>hwy</a:t>
            </a:r>
            <a:r>
              <a:rPr lang="en-US" sz="1200" dirty="0">
                <a:latin typeface="Consolas" panose="020B0609020204030204" pitchFamily="49" charset="0"/>
              </a:rPr>
              <a:t>))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endParaRPr lang="es-419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80F35FE-38BA-4FCA-8228-F15E32FDF511}"/>
              </a:ext>
            </a:extLst>
          </p:cNvPr>
          <p:cNvSpPr txBox="1">
            <a:spLocks/>
          </p:cNvSpPr>
          <p:nvPr/>
        </p:nvSpPr>
        <p:spPr>
          <a:xfrm>
            <a:off x="8463328" y="6153487"/>
            <a:ext cx="2890472" cy="53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dirty="0" err="1">
                <a:latin typeface="Consolas" panose="020B0609020204030204" pitchFamily="49" charset="0"/>
              </a:rPr>
              <a:t>ggplot</a:t>
            </a:r>
            <a:r>
              <a:rPr lang="en-US" sz="1200" dirty="0">
                <a:latin typeface="Consolas" panose="020B0609020204030204" pitchFamily="49" charset="0"/>
              </a:rPr>
              <a:t>(mpg, </a:t>
            </a:r>
            <a:r>
              <a:rPr lang="en-US" sz="1200" dirty="0" err="1">
                <a:latin typeface="Consolas" panose="020B0609020204030204" pitchFamily="49" charset="0"/>
              </a:rPr>
              <a:t>aes</a:t>
            </a:r>
            <a:r>
              <a:rPr lang="en-US" sz="1200" dirty="0">
                <a:latin typeface="Consolas" panose="020B0609020204030204" pitchFamily="49" charset="0"/>
              </a:rPr>
              <a:t>(x=</a:t>
            </a:r>
            <a:r>
              <a:rPr lang="en-US" sz="1200" dirty="0" err="1">
                <a:latin typeface="Consolas" panose="020B0609020204030204" pitchFamily="49" charset="0"/>
              </a:rPr>
              <a:t>displ</a:t>
            </a:r>
            <a:r>
              <a:rPr lang="en-US" sz="1200" dirty="0">
                <a:latin typeface="Consolas" panose="020B0609020204030204" pitchFamily="49" charset="0"/>
              </a:rPr>
              <a:t>, y=</a:t>
            </a:r>
            <a:r>
              <a:rPr lang="en-US" sz="1200" dirty="0" err="1">
                <a:latin typeface="Consolas" panose="020B0609020204030204" pitchFamily="49" charset="0"/>
              </a:rPr>
              <a:t>hwy</a:t>
            </a:r>
            <a:r>
              <a:rPr lang="en-US" sz="1200" dirty="0">
                <a:latin typeface="Consolas" panose="020B0609020204030204" pitchFamily="49" charset="0"/>
              </a:rPr>
              <a:t>) + </a:t>
            </a:r>
            <a:r>
              <a:rPr lang="en-US" sz="1200" dirty="0" err="1">
                <a:latin typeface="Consolas" panose="020B0609020204030204" pitchFamily="49" charset="0"/>
              </a:rPr>
              <a:t>geom_point</a:t>
            </a:r>
            <a:r>
              <a:rPr lang="en-US" sz="1200" dirty="0">
                <a:latin typeface="Consolas" panose="020B0609020204030204" pitchFamily="49" charset="0"/>
              </a:rPr>
              <a:t>()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endParaRPr lang="es-419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6E3573E-2992-49A2-B8B9-941CD77CFABD}"/>
              </a:ext>
            </a:extLst>
          </p:cNvPr>
          <p:cNvSpPr txBox="1">
            <a:spLocks/>
          </p:cNvSpPr>
          <p:nvPr/>
        </p:nvSpPr>
        <p:spPr>
          <a:xfrm>
            <a:off x="8463328" y="3154784"/>
            <a:ext cx="2890472" cy="62398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dirty="0"/>
              <a:t>3. </a:t>
            </a:r>
            <a:r>
              <a:rPr lang="en-US" sz="1400" dirty="0" err="1"/>
              <a:t>Agregar</a:t>
            </a:r>
            <a:r>
              <a:rPr lang="en-US" sz="1400" dirty="0"/>
              <a:t> </a:t>
            </a:r>
            <a:r>
              <a:rPr lang="en-US" sz="1400" dirty="0" err="1"/>
              <a:t>capa</a:t>
            </a:r>
            <a:r>
              <a:rPr lang="en-US" sz="1400" dirty="0"/>
              <a:t> de </a:t>
            </a:r>
            <a:r>
              <a:rPr lang="en-US" sz="1400" dirty="0" err="1"/>
              <a:t>objeto</a:t>
            </a:r>
            <a:r>
              <a:rPr lang="en-US" sz="1400" dirty="0"/>
              <a:t> </a:t>
            </a:r>
            <a:r>
              <a:rPr lang="en-US" sz="1400" dirty="0" err="1"/>
              <a:t>geométrico</a:t>
            </a:r>
            <a:r>
              <a:rPr lang="en-US" sz="1400" dirty="0"/>
              <a:t> a </a:t>
            </a:r>
            <a:r>
              <a:rPr lang="en-US" sz="1400" dirty="0" err="1"/>
              <a:t>graficar</a:t>
            </a:r>
            <a:r>
              <a:rPr lang="en-US" sz="1400" dirty="0"/>
              <a:t> (</a:t>
            </a:r>
            <a:r>
              <a:rPr lang="en-US" sz="1400" dirty="0" err="1"/>
              <a:t>en</a:t>
            </a:r>
            <a:r>
              <a:rPr lang="en-US" sz="1400" dirty="0"/>
              <a:t> </a:t>
            </a:r>
            <a:r>
              <a:rPr lang="en-US" sz="1400" dirty="0" err="1"/>
              <a:t>este</a:t>
            </a:r>
            <a:r>
              <a:rPr lang="en-US" sz="1400" dirty="0"/>
              <a:t> </a:t>
            </a:r>
            <a:r>
              <a:rPr lang="en-US" sz="1400" dirty="0" err="1"/>
              <a:t>caso</a:t>
            </a:r>
            <a:r>
              <a:rPr lang="en-US" sz="1400" dirty="0"/>
              <a:t> puntos)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2696240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AAF215C5-ECF9-4F93-97CD-EB4EF11B0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7317"/>
            <a:ext cx="10515600" cy="1325563"/>
          </a:xfrm>
        </p:spPr>
        <p:txBody>
          <a:bodyPr/>
          <a:lstStyle/>
          <a:p>
            <a:pPr algn="l" rtl="1">
              <a:lnSpc>
                <a:spcPct val="90000"/>
              </a:lnSpc>
            </a:pPr>
            <a:r>
              <a:rPr lang="es-419" altLang="en-US" dirty="0">
                <a:latin typeface="Tahoma" panose="020B0604030504040204" pitchFamily="34" charset="0"/>
                <a:cs typeface="Tahoma" panose="020B0604030504040204" pitchFamily="34" charset="0"/>
              </a:rPr>
              <a:t>Diferentes capas </a:t>
            </a:r>
            <a:r>
              <a:rPr lang="es-419" altLang="en-US" dirty="0" err="1">
                <a:latin typeface="Consolas" panose="020B0609020204030204" pitchFamily="49" charset="0"/>
                <a:cs typeface="Tahoma" panose="020B0604030504040204" pitchFamily="34" charset="0"/>
              </a:rPr>
              <a:t>geom</a:t>
            </a:r>
            <a:endParaRPr lang="en-US" altLang="en-US" dirty="0">
              <a:latin typeface="Consolas" panose="020B0609020204030204" pitchFamily="49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681AE3-05BC-4B17-AF00-9D608D767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6398" y="1420243"/>
            <a:ext cx="5373857" cy="5404742"/>
          </a:xfrm>
        </p:spPr>
        <p:txBody>
          <a:bodyPr numCol="2" rtlCol="0">
            <a:normAutofit/>
          </a:bodyPr>
          <a:lstStyle/>
          <a:p>
            <a:pPr>
              <a:defRPr/>
            </a:pPr>
            <a:r>
              <a:rPr lang="en-US" dirty="0" err="1">
                <a:latin typeface="Consolas" panose="020B0609020204030204" pitchFamily="49" charset="0"/>
                <a:ea typeface="Tahoma" charset="0"/>
                <a:cs typeface="Tahoma" charset="0"/>
              </a:rPr>
              <a:t>geom_point</a:t>
            </a:r>
            <a:endParaRPr lang="en-US" dirty="0">
              <a:latin typeface="Consolas" panose="020B0609020204030204" pitchFamily="49" charset="0"/>
              <a:ea typeface="Tahoma" charset="0"/>
              <a:cs typeface="Tahoma" charset="0"/>
            </a:endParaRPr>
          </a:p>
          <a:p>
            <a:pPr marL="0" indent="0">
              <a:buNone/>
              <a:defRPr/>
            </a:pPr>
            <a:endParaRPr lang="en-US" dirty="0">
              <a:latin typeface="Consolas" panose="020B0609020204030204" pitchFamily="49" charset="0"/>
              <a:ea typeface="Tahoma" charset="0"/>
              <a:cs typeface="Tahoma" charset="0"/>
            </a:endParaRPr>
          </a:p>
          <a:p>
            <a:pPr marL="0" indent="0">
              <a:buNone/>
              <a:defRPr/>
            </a:pPr>
            <a:endParaRPr lang="en-US" dirty="0">
              <a:latin typeface="Consolas" panose="020B0609020204030204" pitchFamily="49" charset="0"/>
              <a:ea typeface="Tahoma" charset="0"/>
              <a:cs typeface="Tahoma" charset="0"/>
            </a:endParaRPr>
          </a:p>
          <a:p>
            <a:pPr>
              <a:defRPr/>
            </a:pPr>
            <a:r>
              <a:rPr lang="en-US" dirty="0" err="1">
                <a:latin typeface="Consolas" panose="020B0609020204030204" pitchFamily="49" charset="0"/>
                <a:ea typeface="Tahoma" charset="0"/>
                <a:cs typeface="Tahoma" charset="0"/>
              </a:rPr>
              <a:t>geom_line</a:t>
            </a:r>
            <a:endParaRPr lang="en-US" dirty="0">
              <a:latin typeface="Consolas" panose="020B0609020204030204" pitchFamily="49" charset="0"/>
              <a:ea typeface="Tahoma" charset="0"/>
              <a:cs typeface="Tahoma" charset="0"/>
            </a:endParaRPr>
          </a:p>
          <a:p>
            <a:pPr>
              <a:defRPr/>
            </a:pPr>
            <a:endParaRPr lang="en-US" dirty="0">
              <a:latin typeface="Consolas" panose="020B0609020204030204" pitchFamily="49" charset="0"/>
              <a:ea typeface="Tahoma" charset="0"/>
              <a:cs typeface="Tahoma" charset="0"/>
            </a:endParaRPr>
          </a:p>
          <a:p>
            <a:pPr>
              <a:defRPr/>
            </a:pPr>
            <a:endParaRPr lang="en-US" dirty="0">
              <a:latin typeface="Consolas" panose="020B0609020204030204" pitchFamily="49" charset="0"/>
              <a:ea typeface="Tahoma" charset="0"/>
              <a:cs typeface="Tahoma" charset="0"/>
            </a:endParaRPr>
          </a:p>
          <a:p>
            <a:pPr>
              <a:defRPr/>
            </a:pPr>
            <a:r>
              <a:rPr lang="en-US" dirty="0" err="1">
                <a:latin typeface="Consolas" panose="020B0609020204030204" pitchFamily="49" charset="0"/>
                <a:ea typeface="Tahoma" charset="0"/>
                <a:cs typeface="Tahoma" charset="0"/>
              </a:rPr>
              <a:t>geom_bar</a:t>
            </a:r>
            <a:endParaRPr lang="en-US" dirty="0">
              <a:latin typeface="Consolas" panose="020B0609020204030204" pitchFamily="49" charset="0"/>
              <a:ea typeface="Tahoma" charset="0"/>
              <a:cs typeface="Tahoma" charset="0"/>
            </a:endParaRPr>
          </a:p>
          <a:p>
            <a:pPr>
              <a:defRPr/>
            </a:pPr>
            <a:endParaRPr lang="en-US" dirty="0">
              <a:latin typeface="Consolas" panose="020B0609020204030204" pitchFamily="49" charset="0"/>
              <a:ea typeface="Tahoma" charset="0"/>
              <a:cs typeface="Tahoma" charset="0"/>
            </a:endParaRPr>
          </a:p>
          <a:p>
            <a:pPr>
              <a:defRPr/>
            </a:pPr>
            <a:endParaRPr lang="en-US" dirty="0">
              <a:latin typeface="Consolas" panose="020B0609020204030204" pitchFamily="49" charset="0"/>
              <a:ea typeface="Tahoma" charset="0"/>
              <a:cs typeface="Tahoma" charset="0"/>
            </a:endParaRPr>
          </a:p>
          <a:p>
            <a:pPr>
              <a:defRPr/>
            </a:pPr>
            <a:r>
              <a:rPr lang="en-US" dirty="0" err="1">
                <a:latin typeface="Consolas" panose="020B0609020204030204" pitchFamily="49" charset="0"/>
                <a:ea typeface="Tahoma" charset="0"/>
                <a:cs typeface="Tahoma" charset="0"/>
              </a:rPr>
              <a:t>geom_boxplot</a:t>
            </a:r>
            <a:endParaRPr lang="en-US" dirty="0">
              <a:latin typeface="Consolas" panose="020B0609020204030204" pitchFamily="49" charset="0"/>
              <a:ea typeface="Tahoma" charset="0"/>
              <a:cs typeface="Tahoma" charset="0"/>
            </a:endParaRPr>
          </a:p>
          <a:p>
            <a:pPr marL="0" indent="0">
              <a:buNone/>
              <a:defRPr/>
            </a:pPr>
            <a:endParaRPr lang="en-US" dirty="0">
              <a:latin typeface="Consolas" panose="020B0609020204030204" pitchFamily="49" charset="0"/>
              <a:ea typeface="Tahoma" charset="0"/>
              <a:cs typeface="Tahoma" charset="0"/>
            </a:endParaRPr>
          </a:p>
        </p:txBody>
      </p:sp>
      <p:pic>
        <p:nvPicPr>
          <p:cNvPr id="4100" name="Picture 3">
            <a:extLst>
              <a:ext uri="{FF2B5EF4-FFF2-40B4-BE49-F238E27FC236}">
                <a16:creationId xmlns:a16="http://schemas.microsoft.com/office/drawing/2014/main" id="{FC8CAD58-726C-460A-9D07-5F1C100154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785" y="4162939"/>
            <a:ext cx="1159019" cy="110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4">
            <a:extLst>
              <a:ext uri="{FF2B5EF4-FFF2-40B4-BE49-F238E27FC236}">
                <a16:creationId xmlns:a16="http://schemas.microsoft.com/office/drawing/2014/main" id="{D370BEBD-423F-4DF0-A1E3-F66A92F970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356" y="5600723"/>
            <a:ext cx="1159018" cy="110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5">
            <a:extLst>
              <a:ext uri="{FF2B5EF4-FFF2-40B4-BE49-F238E27FC236}">
                <a16:creationId xmlns:a16="http://schemas.microsoft.com/office/drawing/2014/main" id="{38724AA9-5F74-4F63-88F7-3986B43FB6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354" y="1235728"/>
            <a:ext cx="1159019" cy="110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6">
            <a:extLst>
              <a:ext uri="{FF2B5EF4-FFF2-40B4-BE49-F238E27FC236}">
                <a16:creationId xmlns:a16="http://schemas.microsoft.com/office/drawing/2014/main" id="{A3040DB1-FBE2-4FD8-A293-A77DFE4B8B5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354" y="2607317"/>
            <a:ext cx="1159019" cy="110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>
            <a:extLst>
              <a:ext uri="{FF2B5EF4-FFF2-40B4-BE49-F238E27FC236}">
                <a16:creationId xmlns:a16="http://schemas.microsoft.com/office/drawing/2014/main" id="{F67934F6-2F8A-4B1B-A13A-DAC7F8730E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0184" y="2600057"/>
            <a:ext cx="1161288" cy="110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7">
            <a:extLst>
              <a:ext uri="{FF2B5EF4-FFF2-40B4-BE49-F238E27FC236}">
                <a16:creationId xmlns:a16="http://schemas.microsoft.com/office/drawing/2014/main" id="{099E1F8C-9F44-4999-BFFC-36F447696ED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1691" y="1202439"/>
            <a:ext cx="1161288" cy="1173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>
            <a:extLst>
              <a:ext uri="{FF2B5EF4-FFF2-40B4-BE49-F238E27FC236}">
                <a16:creationId xmlns:a16="http://schemas.microsoft.com/office/drawing/2014/main" id="{D6BEAC4F-A294-4A26-835C-C1E34BD903F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1147" y="4122614"/>
            <a:ext cx="1161288" cy="110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7" name="Title 1">
            <a:extLst>
              <a:ext uri="{FF2B5EF4-FFF2-40B4-BE49-F238E27FC236}">
                <a16:creationId xmlns:a16="http://schemas.microsoft.com/office/drawing/2014/main" id="{5B2138B3-F8EE-4B35-8E53-177CC8ACCC5E}"/>
              </a:ext>
            </a:extLst>
          </p:cNvPr>
          <p:cNvSpPr txBox="1">
            <a:spLocks/>
          </p:cNvSpPr>
          <p:nvPr/>
        </p:nvSpPr>
        <p:spPr bwMode="auto">
          <a:xfrm>
            <a:off x="9825082" y="5681744"/>
            <a:ext cx="3257550" cy="13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rtl="1">
              <a:lnSpc>
                <a:spcPct val="90000"/>
              </a:lnSpc>
            </a:pPr>
            <a:r>
              <a:rPr lang="en-US" altLang="en-US" sz="3500" dirty="0">
                <a:latin typeface="Tahoma" panose="020B0604030504040204" pitchFamily="34" charset="0"/>
                <a:cs typeface="Tahoma" panose="020B0604030504040204" pitchFamily="34" charset="0"/>
              </a:rPr>
              <a:t>Y m</a:t>
            </a:r>
            <a:r>
              <a:rPr lang="es-419" altLang="en-US" sz="3500" dirty="0" err="1">
                <a:latin typeface="Tahoma" panose="020B0604030504040204" pitchFamily="34" charset="0"/>
                <a:cs typeface="Tahoma" panose="020B0604030504040204" pitchFamily="34" charset="0"/>
              </a:rPr>
              <a:t>ás</a:t>
            </a:r>
            <a:r>
              <a:rPr lang="es-419" altLang="en-US" sz="3500" dirty="0">
                <a:latin typeface="Tahoma" panose="020B0604030504040204" pitchFamily="34" charset="0"/>
                <a:cs typeface="Tahoma" panose="020B0604030504040204" pitchFamily="34" charset="0"/>
              </a:rPr>
              <a:t>…</a:t>
            </a:r>
            <a:endParaRPr lang="en-US" altLang="en-US" sz="35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0A2A4BC-20F8-4256-9FF1-708CEBDEE136}"/>
              </a:ext>
            </a:extLst>
          </p:cNvPr>
          <p:cNvSpPr txBox="1">
            <a:spLocks/>
          </p:cNvSpPr>
          <p:nvPr/>
        </p:nvSpPr>
        <p:spPr>
          <a:xfrm>
            <a:off x="5883355" y="1420243"/>
            <a:ext cx="5892666" cy="5404742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err="1">
                <a:latin typeface="Consolas" panose="020B0609020204030204" pitchFamily="49" charset="0"/>
                <a:ea typeface="Tahoma" charset="0"/>
                <a:cs typeface="Tahoma" charset="0"/>
              </a:rPr>
              <a:t>geom_violin</a:t>
            </a:r>
            <a:endParaRPr lang="en-US" dirty="0">
              <a:latin typeface="Consolas" panose="020B0609020204030204" pitchFamily="49" charset="0"/>
              <a:ea typeface="Tahoma" charset="0"/>
              <a:cs typeface="Tahoma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dirty="0">
              <a:latin typeface="Consolas" panose="020B0609020204030204" pitchFamily="49" charset="0"/>
              <a:ea typeface="Tahoma" charset="0"/>
              <a:cs typeface="Tahoma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dirty="0">
              <a:latin typeface="Consolas" panose="020B0609020204030204" pitchFamily="49" charset="0"/>
              <a:ea typeface="Tahoma" charset="0"/>
              <a:cs typeface="Tahoma" charset="0"/>
            </a:endParaRPr>
          </a:p>
          <a:p>
            <a:pPr>
              <a:defRPr/>
            </a:pPr>
            <a:r>
              <a:rPr lang="en-US" dirty="0" err="1">
                <a:latin typeface="Consolas" panose="020B0609020204030204" pitchFamily="49" charset="0"/>
                <a:ea typeface="Tahoma" charset="0"/>
                <a:cs typeface="Tahoma" charset="0"/>
              </a:rPr>
              <a:t>geom_errorbar</a:t>
            </a:r>
            <a:endParaRPr lang="en-US" dirty="0">
              <a:latin typeface="Consolas" panose="020B0609020204030204" pitchFamily="49" charset="0"/>
              <a:ea typeface="Tahoma" charset="0"/>
              <a:cs typeface="Tahoma" charset="0"/>
            </a:endParaRPr>
          </a:p>
          <a:p>
            <a:pPr>
              <a:defRPr/>
            </a:pPr>
            <a:endParaRPr lang="en-US" dirty="0">
              <a:latin typeface="Consolas" panose="020B0609020204030204" pitchFamily="49" charset="0"/>
              <a:ea typeface="Tahoma" charset="0"/>
              <a:cs typeface="Tahoma" charset="0"/>
            </a:endParaRPr>
          </a:p>
          <a:p>
            <a:pPr>
              <a:defRPr/>
            </a:pPr>
            <a:endParaRPr lang="en-US" dirty="0">
              <a:latin typeface="Consolas" panose="020B0609020204030204" pitchFamily="49" charset="0"/>
              <a:ea typeface="Tahoma" charset="0"/>
              <a:cs typeface="Tahoma" charset="0"/>
            </a:endParaRPr>
          </a:p>
          <a:p>
            <a:pPr>
              <a:defRPr/>
            </a:pPr>
            <a:r>
              <a:rPr lang="en-US" dirty="0" err="1">
                <a:latin typeface="Consolas" panose="020B0609020204030204" pitchFamily="49" charset="0"/>
                <a:ea typeface="Tahoma" charset="0"/>
                <a:cs typeface="Tahoma" charset="0"/>
              </a:rPr>
              <a:t>geom_tile</a:t>
            </a:r>
            <a:endParaRPr lang="en-US" dirty="0">
              <a:latin typeface="Consolas" panose="020B0609020204030204" pitchFamily="49" charset="0"/>
              <a:ea typeface="Tahoma" charset="0"/>
              <a:cs typeface="Tahoma" charset="0"/>
            </a:endParaRPr>
          </a:p>
          <a:p>
            <a:pPr>
              <a:defRPr/>
            </a:pPr>
            <a:endParaRPr lang="en-US" dirty="0">
              <a:latin typeface="Consolas" panose="020B0609020204030204" pitchFamily="49" charset="0"/>
              <a:ea typeface="Tahoma" charset="0"/>
              <a:cs typeface="Tahoma" charset="0"/>
            </a:endParaRPr>
          </a:p>
          <a:p>
            <a:pPr>
              <a:defRPr/>
            </a:pPr>
            <a:endParaRPr lang="en-US" dirty="0">
              <a:latin typeface="Consolas" panose="020B0609020204030204" pitchFamily="49" charset="0"/>
              <a:ea typeface="Tahoma" charset="0"/>
              <a:cs typeface="Tahoma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dirty="0">
              <a:latin typeface="Consolas" panose="020B0609020204030204" pitchFamily="49" charset="0"/>
              <a:ea typeface="Tahoma" charset="0"/>
              <a:cs typeface="Tahoma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896F2FD3-41FE-49D7-B109-A2B492C0830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461" y="3795637"/>
            <a:ext cx="11755078" cy="123110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0" b="1" i="0" u="none" strike="noStrike" cap="none" normalizeH="0" baseline="0" dirty="0" err="1">
                <a:ln>
                  <a:noFill/>
                </a:ln>
                <a:effectLst/>
                <a:latin typeface="Consolas" panose="020B0609020204030204" pitchFamily="49" charset="0"/>
              </a:rPr>
              <a:t>ggplot</a:t>
            </a:r>
            <a:r>
              <a:rPr kumimoji="0" lang="en-US" altLang="en-US" sz="4000" b="0" i="0" u="none" strike="noStrike" cap="none" normalizeH="0" baseline="0" dirty="0">
                <a:ln>
                  <a:noFill/>
                </a:ln>
                <a:effectLst/>
                <a:latin typeface="Consolas" panose="020B0609020204030204" pitchFamily="49" charset="0"/>
              </a:rPr>
              <a:t>(data = &lt;DATA&gt;) +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0" b="1" i="0" u="none" strike="noStrike" cap="none" normalizeH="0" baseline="0" dirty="0">
                <a:ln>
                  <a:noFill/>
                </a:ln>
                <a:effectLst/>
                <a:latin typeface="Consolas" panose="020B0609020204030204" pitchFamily="49" charset="0"/>
              </a:rPr>
              <a:t>&lt;</a:t>
            </a:r>
            <a:r>
              <a:rPr kumimoji="0" lang="en-US" altLang="en-US" sz="4000" b="0" i="0" u="none" strike="noStrike" cap="none" normalizeH="0" baseline="0" dirty="0">
                <a:ln>
                  <a:noFill/>
                </a:ln>
                <a:effectLst/>
                <a:latin typeface="Consolas" panose="020B0609020204030204" pitchFamily="49" charset="0"/>
              </a:rPr>
              <a:t>GEOM_FUNCTION&gt;(mapping =</a:t>
            </a:r>
            <a:r>
              <a:rPr lang="en-US" altLang="en-US" sz="4000" dirty="0">
                <a:latin typeface="Consolas" panose="020B0609020204030204" pitchFamily="49" charset="0"/>
              </a:rPr>
              <a:t> </a:t>
            </a:r>
            <a:r>
              <a:rPr kumimoji="0" lang="en-US" altLang="en-US" sz="4000" b="1" i="0" u="none" strike="noStrike" cap="none" normalizeH="0" baseline="0" dirty="0" err="1">
                <a:ln>
                  <a:noFill/>
                </a:ln>
                <a:effectLst/>
                <a:latin typeface="Consolas" panose="020B0609020204030204" pitchFamily="49" charset="0"/>
              </a:rPr>
              <a:t>aes</a:t>
            </a:r>
            <a:r>
              <a:rPr kumimoji="0" lang="en-US" altLang="en-US" sz="4000" b="0" i="0" u="none" strike="noStrike" cap="none" normalizeH="0" baseline="0" dirty="0">
                <a:ln>
                  <a:noFill/>
                </a:ln>
                <a:effectLst/>
                <a:latin typeface="Consolas" panose="020B0609020204030204" pitchFamily="49" charset="0"/>
              </a:rPr>
              <a:t>(&lt;MAPPINGS&gt;)) 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EC59AB0F-E522-4E1C-9711-4965C6214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461" y="1215705"/>
            <a:ext cx="11755078" cy="123110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4000" b="1" dirty="0" err="1">
                <a:latin typeface="Consolas" panose="020B0609020204030204" pitchFamily="49" charset="0"/>
              </a:rPr>
              <a:t>ggplot</a:t>
            </a:r>
            <a:r>
              <a:rPr lang="en-US" altLang="en-US" sz="4000" dirty="0">
                <a:latin typeface="Consolas" panose="020B0609020204030204" pitchFamily="49" charset="0"/>
              </a:rPr>
              <a:t>(data = mpg) + 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4000" b="1" dirty="0" err="1">
                <a:latin typeface="Consolas" panose="020B0609020204030204" pitchFamily="49" charset="0"/>
              </a:rPr>
              <a:t>geom_point</a:t>
            </a:r>
            <a:r>
              <a:rPr lang="en-US" altLang="en-US" sz="4000" dirty="0">
                <a:latin typeface="Consolas" panose="020B0609020204030204" pitchFamily="49" charset="0"/>
              </a:rPr>
              <a:t>(mapping = </a:t>
            </a:r>
            <a:r>
              <a:rPr lang="en-US" altLang="en-US" sz="4000" b="1" dirty="0" err="1">
                <a:latin typeface="Consolas" panose="020B0609020204030204" pitchFamily="49" charset="0"/>
              </a:rPr>
              <a:t>aes</a:t>
            </a:r>
            <a:r>
              <a:rPr lang="en-US" altLang="en-US" sz="4000" b="1" dirty="0">
                <a:latin typeface="Consolas" panose="020B0609020204030204" pitchFamily="49" charset="0"/>
              </a:rPr>
              <a:t>(x=</a:t>
            </a:r>
            <a:r>
              <a:rPr lang="en-US" altLang="en-US" sz="4000" b="1" dirty="0" err="1">
                <a:latin typeface="Consolas" panose="020B0609020204030204" pitchFamily="49" charset="0"/>
              </a:rPr>
              <a:t>displ</a:t>
            </a:r>
            <a:r>
              <a:rPr lang="en-US" altLang="en-US" sz="4000" b="1" dirty="0">
                <a:latin typeface="Consolas" panose="020B0609020204030204" pitchFamily="49" charset="0"/>
              </a:rPr>
              <a:t>, y=</a:t>
            </a:r>
            <a:r>
              <a:rPr lang="en-US" altLang="en-US" sz="4000" b="1" dirty="0" err="1">
                <a:latin typeface="Consolas" panose="020B0609020204030204" pitchFamily="49" charset="0"/>
              </a:rPr>
              <a:t>hwy</a:t>
            </a:r>
            <a:r>
              <a:rPr lang="en-US" altLang="en-US" sz="4000" dirty="0">
                <a:latin typeface="Consolas" panose="020B0609020204030204" pitchFamily="49" charset="0"/>
              </a:rPr>
              <a:t>)) </a:t>
            </a:r>
          </a:p>
        </p:txBody>
      </p:sp>
    </p:spTree>
    <p:extLst>
      <p:ext uri="{BB962C8B-B14F-4D97-AF65-F5344CB8AC3E}">
        <p14:creationId xmlns:p14="http://schemas.microsoft.com/office/powerpoint/2010/main" val="677001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9337A-F1E6-4684-A465-F8A0F2A83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D51B1F-2868-4248-A20C-C9A7C7553D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65B0D9-CA7D-4195-85A6-318FB2E3A483}"/>
              </a:ext>
            </a:extLst>
          </p:cNvPr>
          <p:cNvSpPr txBox="1"/>
          <p:nvPr/>
        </p:nvSpPr>
        <p:spPr>
          <a:xfrm>
            <a:off x="5807185" y="111801"/>
            <a:ext cx="6021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https://community.rstudio.com/t/why-cant-ggplot2-use/4372</a:t>
            </a:r>
            <a:r>
              <a:rPr lang="en-US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12D4D6-2179-4CAD-B1A4-6B6390FACE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758" y="111801"/>
            <a:ext cx="4772025" cy="20288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11A6A1-4E0B-4283-9031-BEA16071B5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488" y="2140626"/>
            <a:ext cx="5029697" cy="46392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30F8F1-E5F2-41DD-9A01-F6DF6B9A16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8200" y="986967"/>
            <a:ext cx="4860245" cy="27001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5172066-8367-42FA-B870-5189E1FDEA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7348" y="3777946"/>
            <a:ext cx="4781097" cy="284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026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F5DB4-3CA3-421E-9B76-9580A779D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 err="1">
                <a:latin typeface="Consolas" panose="020B0609020204030204" pitchFamily="49" charset="0"/>
              </a:rPr>
              <a:t>ggplot</a:t>
            </a:r>
            <a:r>
              <a:rPr lang="en-US" sz="3000" dirty="0">
                <a:latin typeface="Consolas" panose="020B0609020204030204" pitchFamily="49" charset="0"/>
              </a:rPr>
              <a:t>(mpg, </a:t>
            </a:r>
            <a:r>
              <a:rPr lang="en-US" sz="3000" dirty="0" err="1">
                <a:latin typeface="Consolas" panose="020B0609020204030204" pitchFamily="49" charset="0"/>
              </a:rPr>
              <a:t>aes</a:t>
            </a:r>
            <a:r>
              <a:rPr lang="en-US" sz="3000" dirty="0">
                <a:latin typeface="Consolas" panose="020B0609020204030204" pitchFamily="49" charset="0"/>
              </a:rPr>
              <a:t>(x=</a:t>
            </a:r>
            <a:r>
              <a:rPr lang="en-US" sz="3000" dirty="0" err="1">
                <a:latin typeface="Consolas" panose="020B0609020204030204" pitchFamily="49" charset="0"/>
              </a:rPr>
              <a:t>displ</a:t>
            </a:r>
            <a:r>
              <a:rPr lang="en-US" sz="3000" dirty="0">
                <a:latin typeface="Consolas" panose="020B0609020204030204" pitchFamily="49" charset="0"/>
              </a:rPr>
              <a:t>, y=</a:t>
            </a:r>
            <a:r>
              <a:rPr lang="en-US" sz="3000" dirty="0" err="1">
                <a:latin typeface="Consolas" panose="020B0609020204030204" pitchFamily="49" charset="0"/>
              </a:rPr>
              <a:t>hwy</a:t>
            </a:r>
            <a:r>
              <a:rPr lang="en-US" sz="3000" dirty="0">
                <a:latin typeface="Consolas" panose="020B0609020204030204" pitchFamily="49" charset="0"/>
              </a:rPr>
              <a:t>) + </a:t>
            </a:r>
            <a:r>
              <a:rPr lang="en-US" sz="3000" dirty="0" err="1">
                <a:latin typeface="Consolas" panose="020B0609020204030204" pitchFamily="49" charset="0"/>
              </a:rPr>
              <a:t>geom_point</a:t>
            </a:r>
            <a:r>
              <a:rPr lang="en-US" sz="3000" dirty="0"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endParaRPr lang="en-US" sz="30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0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3000" dirty="0">
                <a:latin typeface="Consolas" panose="020B0609020204030204" pitchFamily="49" charset="0"/>
              </a:rPr>
              <a:t>p &lt;- </a:t>
            </a:r>
            <a:r>
              <a:rPr lang="en-US" sz="3000" dirty="0" err="1">
                <a:latin typeface="Consolas" panose="020B0609020204030204" pitchFamily="49" charset="0"/>
              </a:rPr>
              <a:t>ggplot</a:t>
            </a:r>
            <a:r>
              <a:rPr lang="en-US" sz="3000" dirty="0">
                <a:latin typeface="Consolas" panose="020B0609020204030204" pitchFamily="49" charset="0"/>
              </a:rPr>
              <a:t>(mpg, </a:t>
            </a:r>
            <a:r>
              <a:rPr lang="en-US" sz="3000" dirty="0" err="1">
                <a:latin typeface="Consolas" panose="020B0609020204030204" pitchFamily="49" charset="0"/>
              </a:rPr>
              <a:t>aes</a:t>
            </a:r>
            <a:r>
              <a:rPr lang="en-US" sz="3000" dirty="0">
                <a:latin typeface="Consolas" panose="020B0609020204030204" pitchFamily="49" charset="0"/>
              </a:rPr>
              <a:t>(x=</a:t>
            </a:r>
            <a:r>
              <a:rPr lang="en-US" sz="3000" dirty="0" err="1">
                <a:latin typeface="Consolas" panose="020B0609020204030204" pitchFamily="49" charset="0"/>
              </a:rPr>
              <a:t>displ</a:t>
            </a:r>
            <a:r>
              <a:rPr lang="en-US" sz="3000" dirty="0">
                <a:latin typeface="Consolas" panose="020B0609020204030204" pitchFamily="49" charset="0"/>
              </a:rPr>
              <a:t>, y=</a:t>
            </a:r>
            <a:r>
              <a:rPr lang="en-US" sz="3000" dirty="0" err="1">
                <a:latin typeface="Consolas" panose="020B0609020204030204" pitchFamily="49" charset="0"/>
              </a:rPr>
              <a:t>hwy</a:t>
            </a:r>
            <a:r>
              <a:rPr lang="en-US" sz="3000" dirty="0">
                <a:latin typeface="Consolas" panose="020B0609020204030204" pitchFamily="49" charset="0"/>
              </a:rPr>
              <a:t>) </a:t>
            </a:r>
          </a:p>
          <a:p>
            <a:pPr marL="0" indent="0">
              <a:buNone/>
            </a:pPr>
            <a:r>
              <a:rPr lang="en-US" sz="3000" dirty="0">
                <a:latin typeface="Consolas" panose="020B0609020204030204" pitchFamily="49" charset="0"/>
              </a:rPr>
              <a:t>p + </a:t>
            </a:r>
            <a:r>
              <a:rPr lang="en-US" sz="3000" dirty="0" err="1">
                <a:latin typeface="Consolas" panose="020B0609020204030204" pitchFamily="49" charset="0"/>
              </a:rPr>
              <a:t>geom_point</a:t>
            </a:r>
            <a:r>
              <a:rPr lang="en-US" sz="3000" dirty="0"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endParaRPr lang="en-US" sz="30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0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3000" dirty="0">
                <a:latin typeface="Consolas" panose="020B0609020204030204" pitchFamily="49" charset="0"/>
              </a:rPr>
              <a:t>mpg %&gt;% </a:t>
            </a:r>
            <a:r>
              <a:rPr lang="en-US" sz="3000" dirty="0" err="1">
                <a:latin typeface="Consolas" panose="020B0609020204030204" pitchFamily="49" charset="0"/>
              </a:rPr>
              <a:t>ggplot</a:t>
            </a:r>
            <a:r>
              <a:rPr lang="en-US" sz="3000" dirty="0">
                <a:latin typeface="Consolas" panose="020B0609020204030204" pitchFamily="49" charset="0"/>
              </a:rPr>
              <a:t>(</a:t>
            </a:r>
            <a:r>
              <a:rPr lang="en-US" sz="3000" dirty="0" err="1">
                <a:latin typeface="Consolas" panose="020B0609020204030204" pitchFamily="49" charset="0"/>
              </a:rPr>
              <a:t>aes</a:t>
            </a:r>
            <a:r>
              <a:rPr lang="en-US" sz="3000" dirty="0">
                <a:latin typeface="Consolas" panose="020B0609020204030204" pitchFamily="49" charset="0"/>
              </a:rPr>
              <a:t>(x=</a:t>
            </a:r>
            <a:r>
              <a:rPr lang="en-US" sz="3000" dirty="0" err="1">
                <a:latin typeface="Consolas" panose="020B0609020204030204" pitchFamily="49" charset="0"/>
              </a:rPr>
              <a:t>displ</a:t>
            </a:r>
            <a:r>
              <a:rPr lang="en-US" sz="3000" dirty="0">
                <a:latin typeface="Consolas" panose="020B0609020204030204" pitchFamily="49" charset="0"/>
              </a:rPr>
              <a:t>, y=</a:t>
            </a:r>
            <a:r>
              <a:rPr lang="en-US" sz="3000" dirty="0" err="1">
                <a:latin typeface="Consolas" panose="020B0609020204030204" pitchFamily="49" charset="0"/>
              </a:rPr>
              <a:t>hwy</a:t>
            </a:r>
            <a:r>
              <a:rPr lang="en-US" sz="3000" dirty="0">
                <a:latin typeface="Consolas" panose="020B0609020204030204" pitchFamily="49" charset="0"/>
              </a:rPr>
              <a:t>) + </a:t>
            </a:r>
            <a:r>
              <a:rPr lang="en-US" sz="3000" dirty="0" err="1">
                <a:latin typeface="Consolas" panose="020B0609020204030204" pitchFamily="49" charset="0"/>
              </a:rPr>
              <a:t>geom_point</a:t>
            </a:r>
            <a:r>
              <a:rPr lang="en-US" sz="3000" dirty="0">
                <a:latin typeface="Consolas" panose="020B0609020204030204" pitchFamily="49" charset="0"/>
              </a:rPr>
              <a:t>()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522592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872</TotalTime>
  <Words>304</Words>
  <Application>Microsoft Office PowerPoint</Application>
  <PresentationFormat>Widescreen</PresentationFormat>
  <Paragraphs>61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Consolas</vt:lpstr>
      <vt:lpstr>Tahoma</vt:lpstr>
      <vt:lpstr>Office Theme</vt:lpstr>
      <vt:lpstr>PowerPoint Presentation</vt:lpstr>
      <vt:lpstr>PowerPoint Presentation</vt:lpstr>
      <vt:lpstr>PowerPoint Presentation</vt:lpstr>
      <vt:lpstr>Componentes de ggplot2 basados en “Grammar of graphics”</vt:lpstr>
      <vt:lpstr>Pasos básicos para crear gráficos con ggplot2</vt:lpstr>
      <vt:lpstr>Diferentes capas geom</vt:lpstr>
      <vt:lpstr>PowerPoint Presentation</vt:lpstr>
      <vt:lpstr>PowerPoint Presentation</vt:lpstr>
      <vt:lpstr>PowerPoint Presentation</vt:lpstr>
    </vt:vector>
  </TitlesOfParts>
  <Company>FAO of the 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AguirreHormann, Pablo (FAORLC)</dc:creator>
  <cp:lastModifiedBy>Pablo Aguirre Hormann</cp:lastModifiedBy>
  <cp:revision>37</cp:revision>
  <dcterms:created xsi:type="dcterms:W3CDTF">2019-02-21T16:58:50Z</dcterms:created>
  <dcterms:modified xsi:type="dcterms:W3CDTF">2019-04-08T11:56:43Z</dcterms:modified>
</cp:coreProperties>
</file>